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432" r:id="rId12"/>
    <p:sldId id="433" r:id="rId13"/>
    <p:sldId id="434" r:id="rId14"/>
    <p:sldId id="435" r:id="rId15"/>
    <p:sldId id="438" r:id="rId16"/>
    <p:sldId id="439" r:id="rId17"/>
    <p:sldId id="436" r:id="rId18"/>
    <p:sldId id="437" r:id="rId19"/>
    <p:sldId id="301" r:id="rId20"/>
    <p:sldId id="440" r:id="rId21"/>
    <p:sldId id="374" r:id="rId22"/>
    <p:sldId id="441" r:id="rId23"/>
    <p:sldId id="375" r:id="rId24"/>
    <p:sldId id="442" r:id="rId25"/>
    <p:sldId id="376" r:id="rId26"/>
    <p:sldId id="443" r:id="rId27"/>
    <p:sldId id="377" r:id="rId28"/>
    <p:sldId id="533" r:id="rId29"/>
    <p:sldId id="444" r:id="rId30"/>
    <p:sldId id="306" r:id="rId31"/>
    <p:sldId id="381" r:id="rId32"/>
    <p:sldId id="445" r:id="rId33"/>
    <p:sldId id="380" r:id="rId34"/>
    <p:sldId id="447" r:id="rId35"/>
    <p:sldId id="378" r:id="rId36"/>
    <p:sldId id="448" r:id="rId37"/>
    <p:sldId id="379" r:id="rId38"/>
    <p:sldId id="446" r:id="rId39"/>
    <p:sldId id="312" r:id="rId40"/>
    <p:sldId id="449" r:id="rId41"/>
    <p:sldId id="385" r:id="rId42"/>
    <p:sldId id="450" r:id="rId43"/>
    <p:sldId id="384" r:id="rId44"/>
    <p:sldId id="451" r:id="rId45"/>
    <p:sldId id="383" r:id="rId46"/>
    <p:sldId id="452" r:id="rId47"/>
    <p:sldId id="382" r:id="rId48"/>
    <p:sldId id="453" r:id="rId49"/>
    <p:sldId id="318" r:id="rId50"/>
    <p:sldId id="454" r:id="rId51"/>
    <p:sldId id="388" r:id="rId52"/>
    <p:sldId id="455" r:id="rId53"/>
    <p:sldId id="387" r:id="rId54"/>
    <p:sldId id="456" r:id="rId55"/>
    <p:sldId id="370" r:id="rId56"/>
    <p:sldId id="538" r:id="rId57"/>
    <p:sldId id="457" r:id="rId58"/>
    <p:sldId id="389" r:id="rId59"/>
    <p:sldId id="458" r:id="rId60"/>
    <p:sldId id="320" r:id="rId61"/>
    <p:sldId id="459" r:id="rId62"/>
    <p:sldId id="393" r:id="rId63"/>
    <p:sldId id="460" r:id="rId64"/>
    <p:sldId id="392" r:id="rId65"/>
    <p:sldId id="461" r:id="rId66"/>
    <p:sldId id="391" r:id="rId67"/>
    <p:sldId id="462" r:id="rId68"/>
    <p:sldId id="390" r:id="rId69"/>
    <p:sldId id="463" r:id="rId70"/>
    <p:sldId id="542" r:id="rId71"/>
    <p:sldId id="540" r:id="rId72"/>
    <p:sldId id="329" r:id="rId73"/>
    <p:sldId id="539" r:id="rId74"/>
    <p:sldId id="330" r:id="rId7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4" end="147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646" autoAdjust="0"/>
    <p:restoredTop sz="90929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19BE9-0CE1-42A1-AFCF-B2BF8BCC42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8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2CA3-1799-4029-9EB7-F26F604E89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6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981200"/>
            <a:ext cx="19431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981200"/>
            <a:ext cx="56769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9075-B497-4EF6-9292-6F3CA31A15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195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9CE1B-51AB-4E40-87A4-48B7C23C8C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4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DCF65-C838-4460-A3D8-DDE8B69BC1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22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C486C-69D5-4115-819E-2E5AE86EF0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34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6D4CA-484F-41FF-BDC9-A50E241160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4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B5E70-1F20-4F8C-8F36-166F892659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2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58506-EA70-4C0F-AE14-3D7EA49CB9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0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4B902-D271-46BE-A92A-F6DC8F755F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5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10A1A-CF63-4113-90FE-82CEB7BAAB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7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19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9F4FE1-D2DB-41CB-A69C-13EB8B9BFB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2.WAV"/><Relationship Id="rId7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5" Type="http://schemas.microsoft.com/office/2007/relationships/media" Target="../media/media3.WAV"/><Relationship Id="rId10" Type="http://schemas.openxmlformats.org/officeDocument/2006/relationships/image" Target="../media/image4.png"/><Relationship Id="rId4" Type="http://schemas.openxmlformats.org/officeDocument/2006/relationships/audio" Target="../media/media2.WAV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3.png"/><Relationship Id="rId4" Type="http://schemas.openxmlformats.org/officeDocument/2006/relationships/slide" Target="slide3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3.png"/><Relationship Id="rId4" Type="http://schemas.openxmlformats.org/officeDocument/2006/relationships/slide" Target="slide38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7.xml"/><Relationship Id="rId18" Type="http://schemas.openxmlformats.org/officeDocument/2006/relationships/slide" Target="slide35.xml"/><Relationship Id="rId26" Type="http://schemas.openxmlformats.org/officeDocument/2006/relationships/slide" Target="slide53.xml"/><Relationship Id="rId3" Type="http://schemas.openxmlformats.org/officeDocument/2006/relationships/image" Target="../media/image5.png"/><Relationship Id="rId21" Type="http://schemas.openxmlformats.org/officeDocument/2006/relationships/slide" Target="slide43.xml"/><Relationship Id="rId34" Type="http://schemas.openxmlformats.org/officeDocument/2006/relationships/slide" Target="slide70.xml"/><Relationship Id="rId7" Type="http://schemas.openxmlformats.org/officeDocument/2006/relationships/slide" Target="slide17.xml"/><Relationship Id="rId12" Type="http://schemas.openxmlformats.org/officeDocument/2006/relationships/slide" Target="slide25.xml"/><Relationship Id="rId17" Type="http://schemas.openxmlformats.org/officeDocument/2006/relationships/slide" Target="slide37.xml"/><Relationship Id="rId25" Type="http://schemas.openxmlformats.org/officeDocument/2006/relationships/slide" Target="slide51.xml"/><Relationship Id="rId33" Type="http://schemas.openxmlformats.org/officeDocument/2006/relationships/slide" Target="slide68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33.xml"/><Relationship Id="rId20" Type="http://schemas.openxmlformats.org/officeDocument/2006/relationships/slide" Target="slide41.xml"/><Relationship Id="rId29" Type="http://schemas.openxmlformats.org/officeDocument/2006/relationships/slide" Target="slide60.xml"/><Relationship Id="rId1" Type="http://schemas.openxmlformats.org/officeDocument/2006/relationships/themeOverride" Target="../theme/themeOverride1.xml"/><Relationship Id="rId6" Type="http://schemas.openxmlformats.org/officeDocument/2006/relationships/slide" Target="slide13.xml"/><Relationship Id="rId11" Type="http://schemas.openxmlformats.org/officeDocument/2006/relationships/slide" Target="slide23.xml"/><Relationship Id="rId24" Type="http://schemas.openxmlformats.org/officeDocument/2006/relationships/slide" Target="slide49.xml"/><Relationship Id="rId32" Type="http://schemas.openxmlformats.org/officeDocument/2006/relationships/slide" Target="slide66.xml"/><Relationship Id="rId5" Type="http://schemas.openxmlformats.org/officeDocument/2006/relationships/slide" Target="slide11.xml"/><Relationship Id="rId15" Type="http://schemas.openxmlformats.org/officeDocument/2006/relationships/slide" Target="slide31.xml"/><Relationship Id="rId23" Type="http://schemas.openxmlformats.org/officeDocument/2006/relationships/slide" Target="slide47.xml"/><Relationship Id="rId28" Type="http://schemas.openxmlformats.org/officeDocument/2006/relationships/slide" Target="slide58.xml"/><Relationship Id="rId10" Type="http://schemas.openxmlformats.org/officeDocument/2006/relationships/slide" Target="slide19.xml"/><Relationship Id="rId19" Type="http://schemas.openxmlformats.org/officeDocument/2006/relationships/slide" Target="slide39.xml"/><Relationship Id="rId31" Type="http://schemas.openxmlformats.org/officeDocument/2006/relationships/slide" Target="slide64.xml"/><Relationship Id="rId4" Type="http://schemas.openxmlformats.org/officeDocument/2006/relationships/slide" Target="slide9.xml"/><Relationship Id="rId9" Type="http://schemas.openxmlformats.org/officeDocument/2006/relationships/slide" Target="slide21.xml"/><Relationship Id="rId14" Type="http://schemas.openxmlformats.org/officeDocument/2006/relationships/slide" Target="slide29.xml"/><Relationship Id="rId22" Type="http://schemas.openxmlformats.org/officeDocument/2006/relationships/slide" Target="slide45.xml"/><Relationship Id="rId27" Type="http://schemas.openxmlformats.org/officeDocument/2006/relationships/slide" Target="slide55.xml"/><Relationship Id="rId30" Type="http://schemas.openxmlformats.org/officeDocument/2006/relationships/slide" Target="slide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WELC2383.WAV"/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RNDO2585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FADE2788.WAV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1" name="Comment 13"/>
          <p:cNvSpPr>
            <a:spLocks noChangeArrowheads="1"/>
          </p:cNvSpPr>
          <p:nvPr/>
        </p:nvSpPr>
        <p:spPr bwMode="auto">
          <a:xfrm>
            <a:off x="1219200" y="6019800"/>
            <a:ext cx="1828800" cy="406400"/>
          </a:xfrm>
          <a:prstGeom prst="rect">
            <a:avLst/>
          </a:prstGeom>
          <a:solidFill>
            <a:srgbClr val="FCFF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Mr. Jason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550072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46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67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14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50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#1 $100 Question</a:t>
            </a:r>
          </a:p>
        </p:txBody>
      </p:sp>
      <p:sp>
        <p:nvSpPr>
          <p:cNvPr id="43014" name="AutoShape 6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914400"/>
            <a:ext cx="7772400" cy="54102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43016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381000" y="685800"/>
            <a:ext cx="82296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09600" y="29718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Anthropology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3810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C1- </a:t>
            </a:r>
            <a:r>
              <a:rPr lang="en-US" dirty="0" smtClean="0"/>
              <a:t>100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Explain Darwin’s Theory of Evolution</a:t>
            </a:r>
            <a:endParaRPr lang="en-US" sz="7200" dirty="0"/>
          </a:p>
        </p:txBody>
      </p:sp>
      <p:sp>
        <p:nvSpPr>
          <p:cNvPr id="2" name="Rectangle 1"/>
          <p:cNvSpPr/>
          <p:nvPr/>
        </p:nvSpPr>
        <p:spPr>
          <a:xfrm>
            <a:off x="6858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C1- </a:t>
            </a:r>
            <a:r>
              <a:rPr lang="en-US" dirty="0" smtClean="0"/>
              <a:t>200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51" name="Rectangle 1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#1 $200 Question</a:t>
            </a:r>
          </a:p>
        </p:txBody>
      </p:sp>
      <p:sp>
        <p:nvSpPr>
          <p:cNvPr id="189449" name="AutoShape 9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685800" y="2133600"/>
            <a:ext cx="769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/>
            <a:r>
              <a:rPr lang="en-US" sz="3600" dirty="0" smtClean="0"/>
              <a:t>The theory that organisms change structurally and genetically over time, resulting in a gradual development of a new species.</a:t>
            </a:r>
            <a:endParaRPr lang="en-US" sz="3600" dirty="0"/>
          </a:p>
        </p:txBody>
      </p:sp>
      <p:sp>
        <p:nvSpPr>
          <p:cNvPr id="2" name="Rectangle 1"/>
          <p:cNvSpPr/>
          <p:nvPr/>
        </p:nvSpPr>
        <p:spPr>
          <a:xfrm>
            <a:off x="609600" y="7620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C1- </a:t>
            </a:r>
            <a:r>
              <a:rPr lang="en-US" dirty="0" smtClean="0"/>
              <a:t>200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000" dirty="0" smtClean="0"/>
              <a:t>Explain the difference between nature and nurture and how it deals with culture?</a:t>
            </a:r>
            <a:endParaRPr lang="en-US" sz="7000" dirty="0"/>
          </a:p>
        </p:txBody>
      </p:sp>
      <p:sp>
        <p:nvSpPr>
          <p:cNvPr id="2" name="Rectangle 1"/>
          <p:cNvSpPr/>
          <p:nvPr/>
        </p:nvSpPr>
        <p:spPr>
          <a:xfrm>
            <a:off x="6096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C1- </a:t>
            </a:r>
            <a:r>
              <a:rPr lang="en-US" dirty="0" smtClean="0"/>
              <a:t>300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#1 $300 Question</a:t>
            </a:r>
          </a:p>
        </p:txBody>
      </p:sp>
      <p:sp>
        <p:nvSpPr>
          <p:cNvPr id="19354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85800" y="914400"/>
            <a:ext cx="7772400" cy="7294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 smtClean="0"/>
          </a:p>
          <a:p>
            <a:r>
              <a:rPr lang="en-US" sz="3600" dirty="0" smtClean="0"/>
              <a:t>Nature: </a:t>
            </a:r>
            <a:r>
              <a:rPr lang="en-US" sz="3600" dirty="0" err="1" smtClean="0"/>
              <a:t>inheirited</a:t>
            </a:r>
            <a:r>
              <a:rPr lang="en-US" sz="3600" dirty="0" smtClean="0"/>
              <a:t> characteristics</a:t>
            </a:r>
          </a:p>
          <a:p>
            <a:r>
              <a:rPr lang="en-US" sz="3600" dirty="0" err="1" smtClean="0"/>
              <a:t>Nutture</a:t>
            </a:r>
            <a:r>
              <a:rPr lang="en-US" sz="3600" dirty="0" smtClean="0"/>
              <a:t>: people learn how to adapt to their environment </a:t>
            </a:r>
          </a:p>
          <a:p>
            <a:endParaRPr lang="en-US" sz="3600" dirty="0" smtClean="0"/>
          </a:p>
          <a:p>
            <a:r>
              <a:rPr lang="en-US" sz="3600" dirty="0" smtClean="0"/>
              <a:t>Deals with culture by trying to explain why some things are they way they are….roles of men and women</a:t>
            </a:r>
          </a:p>
          <a:p>
            <a:endParaRPr lang="en-US" sz="3600" dirty="0"/>
          </a:p>
          <a:p>
            <a:endParaRPr lang="en-US" sz="3600" dirty="0" smtClean="0"/>
          </a:p>
          <a:p>
            <a:r>
              <a:rPr lang="en-US" sz="3600" dirty="0"/>
              <a:t/>
            </a:r>
            <a:br>
              <a:rPr lang="en-US" sz="3600" dirty="0"/>
            </a:br>
            <a:endParaRPr lang="en-US" sz="3600" dirty="0" smtClean="0"/>
          </a:p>
          <a:p>
            <a:r>
              <a:rPr lang="en-US" sz="3600" dirty="0"/>
              <a:t>	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C1- 3</a:t>
            </a:r>
            <a:r>
              <a:rPr lang="en-US" dirty="0" smtClean="0"/>
              <a:t>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r>
              <a:rPr lang="en-US" sz="4000" dirty="0" smtClean="0"/>
              <a:t>Name two things we have in common with Primates, and two things that are different between humans and primates?</a:t>
            </a: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609600" y="838200"/>
            <a:ext cx="11849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C1- </a:t>
            </a:r>
            <a:r>
              <a:rPr lang="en-US" dirty="0" smtClean="0"/>
              <a:t>400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#1 $500 Question</a:t>
            </a:r>
          </a:p>
        </p:txBody>
      </p:sp>
      <p:sp>
        <p:nvSpPr>
          <p:cNvPr id="19763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CA" sz="5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838200"/>
            <a:ext cx="79248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Sim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Opposable thumbs</a:t>
            </a:r>
            <a:b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3-D vision</a:t>
            </a:r>
            <a:b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Highly developed brain</a:t>
            </a:r>
          </a:p>
          <a:p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Diff- 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bipedalism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(walk upright over long distances</a:t>
            </a:r>
          </a:p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humans can perform tasks while standing</a:t>
            </a:r>
            <a:b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Communicate through language</a:t>
            </a:r>
          </a:p>
          <a:p>
            <a:endParaRPr lang="en-US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6096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C1- </a:t>
            </a:r>
            <a:r>
              <a:rPr lang="en-US" dirty="0" smtClean="0"/>
              <a:t>400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6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143000"/>
            <a:ext cx="7772400" cy="4648200"/>
          </a:xfrm>
        </p:spPr>
        <p:txBody>
          <a:bodyPr/>
          <a:lstStyle/>
          <a:p>
            <a:r>
              <a:rPr lang="en-US" sz="4800" dirty="0" smtClean="0"/>
              <a:t>Name and explain all five research methods?</a:t>
            </a:r>
            <a:endParaRPr lang="en-US" sz="4800" dirty="0"/>
          </a:p>
        </p:txBody>
      </p:sp>
      <p:sp>
        <p:nvSpPr>
          <p:cNvPr id="2" name="Rectangle 1"/>
          <p:cNvSpPr/>
          <p:nvPr/>
        </p:nvSpPr>
        <p:spPr>
          <a:xfrm>
            <a:off x="533400" y="6096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C1- </a:t>
            </a:r>
            <a:r>
              <a:rPr lang="en-US" dirty="0" smtClean="0"/>
              <a:t>500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#1 $400 Question</a:t>
            </a:r>
          </a:p>
        </p:txBody>
      </p:sp>
      <p:sp>
        <p:nvSpPr>
          <p:cNvPr id="195592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685800" y="762000"/>
            <a:ext cx="236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C1- </a:t>
            </a:r>
            <a:r>
              <a:rPr lang="en-US" dirty="0" smtClean="0"/>
              <a:t>500 Answer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1143000"/>
            <a:ext cx="8737012" cy="52629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Case Study:  research subjects over a long </a:t>
            </a:r>
            <a:r>
              <a:rPr lang="en-C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period of </a:t>
            </a:r>
            <a:br>
              <a:rPr lang="en-C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C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time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…..uncover much detail</a:t>
            </a:r>
          </a:p>
          <a:p>
            <a:pPr algn="ctr"/>
            <a:endParaRPr lang="en-US" sz="2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Experiments: learn how factors are related in a </a:t>
            </a:r>
            <a:b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situation</a:t>
            </a:r>
          </a:p>
          <a:p>
            <a:pPr algn="ctr"/>
            <a:endParaRPr lang="en-US" sz="2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Sample Survey:  get data from people who represent </a:t>
            </a:r>
            <a:b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 large group</a:t>
            </a:r>
          </a:p>
          <a:p>
            <a:pPr algn="ctr"/>
            <a:endParaRPr lang="en-US" sz="2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Interview: detailed information-…one on one</a:t>
            </a:r>
          </a:p>
          <a:p>
            <a:pPr algn="ctr"/>
            <a:endParaRPr lang="en-US" sz="2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Observation: learn about people in normal surrounding</a:t>
            </a:r>
            <a:endParaRPr lang="en-CA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743200"/>
            <a:ext cx="7772400" cy="1143000"/>
          </a:xfrm>
        </p:spPr>
        <p:txBody>
          <a:bodyPr/>
          <a:lstStyle/>
          <a:p>
            <a:r>
              <a:rPr lang="en-US" sz="6000" dirty="0" smtClean="0"/>
              <a:t>The study of human mental processes and </a:t>
            </a:r>
            <a:r>
              <a:rPr lang="en-US" sz="6000" dirty="0" err="1" smtClean="0"/>
              <a:t>behaviour</a:t>
            </a:r>
            <a:r>
              <a:rPr lang="en-US" sz="6000" dirty="0" smtClean="0"/>
              <a:t> is called…</a:t>
            </a:r>
            <a:endParaRPr lang="en-US" sz="6000" dirty="0"/>
          </a:p>
        </p:txBody>
      </p:sp>
      <p:sp>
        <p:nvSpPr>
          <p:cNvPr id="2" name="Rectangle 1"/>
          <p:cNvSpPr/>
          <p:nvPr/>
        </p:nvSpPr>
        <p:spPr>
          <a:xfrm>
            <a:off x="6096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C2- </a:t>
            </a:r>
            <a:r>
              <a:rPr lang="en-US" dirty="0"/>
              <a:t>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WILL3397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dirty="0" smtClean="0"/>
              <a:t>Ottawa</a:t>
            </a:r>
            <a:endParaRPr lang="en-US" sz="8800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6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#2 $100 Question</a:t>
            </a:r>
          </a:p>
        </p:txBody>
      </p:sp>
      <p:sp>
        <p:nvSpPr>
          <p:cNvPr id="230408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762000" y="31242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Psychology</a:t>
            </a:r>
          </a:p>
          <a:p>
            <a:pPr algn="ctr"/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C2- 100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5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667000"/>
            <a:ext cx="7772400" cy="1143000"/>
          </a:xfrm>
        </p:spPr>
        <p:txBody>
          <a:bodyPr/>
          <a:lstStyle/>
          <a:p>
            <a:r>
              <a:rPr lang="en-US" sz="6600" dirty="0" smtClean="0"/>
              <a:t>Who is the difference between a horticultural society and an agricultural society?</a:t>
            </a:r>
            <a:endParaRPr lang="en-US" sz="6600" dirty="0"/>
          </a:p>
        </p:txBody>
      </p:sp>
      <p:sp>
        <p:nvSpPr>
          <p:cNvPr id="2" name="Rectangle 1"/>
          <p:cNvSpPr/>
          <p:nvPr/>
        </p:nvSpPr>
        <p:spPr>
          <a:xfrm>
            <a:off x="6858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C2- 200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30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#2 $200 Question</a:t>
            </a:r>
          </a:p>
        </p:txBody>
      </p:sp>
      <p:sp>
        <p:nvSpPr>
          <p:cNvPr id="231432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09600" y="1676400"/>
            <a:ext cx="78486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Horticultural- hand held tools, slash and burn, farm land until soil is un farmable</a:t>
            </a:r>
          </a:p>
          <a:p>
            <a:endParaRPr lang="en-US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Agricultural – machinery,  fertilizers and pesticides, irrigation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6096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C2- 200</a:t>
            </a:r>
          </a:p>
          <a:p>
            <a:r>
              <a:rPr lang="en-US" dirty="0" smtClean="0"/>
              <a:t>Answer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Name three side effects of lack of sleep</a:t>
            </a:r>
            <a:endParaRPr lang="en-US" sz="6000" dirty="0"/>
          </a:p>
        </p:txBody>
      </p:sp>
      <p:sp>
        <p:nvSpPr>
          <p:cNvPr id="2" name="Rectangle 1"/>
          <p:cNvSpPr/>
          <p:nvPr/>
        </p:nvSpPr>
        <p:spPr>
          <a:xfrm>
            <a:off x="6096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C2- 300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4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#2 $300 Question</a:t>
            </a:r>
          </a:p>
        </p:txBody>
      </p:sp>
      <p:sp>
        <p:nvSpPr>
          <p:cNvPr id="232456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838200" y="1981200"/>
            <a:ext cx="7848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Diminished immunity to disease</a:t>
            </a:r>
          </a:p>
          <a:p>
            <a:pPr algn="ctr"/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Irritability</a:t>
            </a:r>
          </a:p>
          <a:p>
            <a:pPr algn="ctr"/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Inattention</a:t>
            </a:r>
          </a:p>
          <a:p>
            <a:pPr algn="ctr"/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hallucinations</a:t>
            </a:r>
            <a:endParaRPr lang="en-US" sz="3200" dirty="0"/>
          </a:p>
        </p:txBody>
      </p:sp>
      <p:sp>
        <p:nvSpPr>
          <p:cNvPr id="2" name="Rectangle 1"/>
          <p:cNvSpPr/>
          <p:nvPr/>
        </p:nvSpPr>
        <p:spPr>
          <a:xfrm>
            <a:off x="6096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C2- 300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819400"/>
            <a:ext cx="7772400" cy="1143000"/>
          </a:xfrm>
        </p:spPr>
        <p:txBody>
          <a:bodyPr/>
          <a:lstStyle/>
          <a:p>
            <a:r>
              <a:rPr lang="en-US" sz="5400" dirty="0" smtClean="0"/>
              <a:t>Name and explain the three types of memory </a:t>
            </a:r>
            <a:endParaRPr lang="en-US" sz="5400" dirty="0"/>
          </a:p>
        </p:txBody>
      </p:sp>
      <p:sp>
        <p:nvSpPr>
          <p:cNvPr id="2" name="Rectangle 1"/>
          <p:cNvSpPr/>
          <p:nvPr/>
        </p:nvSpPr>
        <p:spPr>
          <a:xfrm>
            <a:off x="6858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C2- 400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8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#2 $400 Question</a:t>
            </a:r>
          </a:p>
        </p:txBody>
      </p:sp>
      <p:sp>
        <p:nvSpPr>
          <p:cNvPr id="233480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33400" y="6096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685800"/>
            <a:ext cx="8077200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Episodic- recall events from the past</a:t>
            </a:r>
          </a:p>
          <a:p>
            <a:pPr algn="ctr"/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Semantic- knowledge of how the world works</a:t>
            </a:r>
          </a:p>
          <a:p>
            <a:pPr algn="ctr"/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Procedural- knowledge of how to do things</a:t>
            </a:r>
          </a:p>
          <a:p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5334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C2- 400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6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514600"/>
            <a:ext cx="7772400" cy="1143000"/>
          </a:xfrm>
        </p:spPr>
        <p:txBody>
          <a:bodyPr/>
          <a:lstStyle/>
          <a:p>
            <a:r>
              <a:rPr lang="en-US" sz="4800" dirty="0" smtClean="0"/>
              <a:t>Name and describe 5 of the 6 branches of psychology</a:t>
            </a:r>
            <a:endParaRPr lang="en-US" sz="4800" dirty="0"/>
          </a:p>
        </p:txBody>
      </p:sp>
      <p:sp>
        <p:nvSpPr>
          <p:cNvPr id="2" name="Rectangle 1"/>
          <p:cNvSpPr/>
          <p:nvPr/>
        </p:nvSpPr>
        <p:spPr>
          <a:xfrm>
            <a:off x="685800" y="9144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C2- 500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60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#2 $500 Question</a:t>
            </a:r>
          </a:p>
        </p:txBody>
      </p:sp>
      <p:sp>
        <p:nvSpPr>
          <p:cNvPr id="326661" name="AutoShape 1029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85800" y="1600200"/>
            <a:ext cx="7848600" cy="5539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Structuralism-  looking at the inner workings of the mind (sensation, perception)</a:t>
            </a:r>
          </a:p>
          <a:p>
            <a:pPr algn="ctr"/>
            <a:endParaRPr lang="en-US" sz="1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Functionalism- how people adapt their behaviors to meet the needs of their surroundings</a:t>
            </a:r>
          </a:p>
          <a:p>
            <a:pPr algn="ctr"/>
            <a:endParaRPr lang="en-US" sz="1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Psychoanalysis- uncover unconscious thoughts by discussing background</a:t>
            </a:r>
          </a:p>
          <a:p>
            <a:pPr algn="ctr"/>
            <a:endParaRPr lang="en-US" sz="1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Behaviorism- all behavior responses are the result of environmental stimuli</a:t>
            </a:r>
          </a:p>
          <a:p>
            <a:pPr algn="ctr"/>
            <a:endParaRPr lang="en-US" sz="1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Humanism:  people being able to take control of their own life</a:t>
            </a:r>
          </a:p>
          <a:p>
            <a:pPr algn="ctr"/>
            <a:endParaRPr lang="en-US" sz="1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Cognitive psychology:  study of mental processes involved in learning, memory and thinking</a:t>
            </a:r>
          </a:p>
          <a:p>
            <a:pPr algn="ctr"/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C2- 500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971800"/>
            <a:ext cx="7772400" cy="1143000"/>
          </a:xfrm>
        </p:spPr>
        <p:txBody>
          <a:bodyPr/>
          <a:lstStyle/>
          <a:p>
            <a:r>
              <a:rPr lang="en-US" sz="6000" dirty="0" smtClean="0"/>
              <a:t>The observation of an individual, situation, or a group over a period of time</a:t>
            </a:r>
            <a:endParaRPr lang="en-US" sz="6000" dirty="0"/>
          </a:p>
        </p:txBody>
      </p:sp>
      <p:sp>
        <p:nvSpPr>
          <p:cNvPr id="2" name="Rectangle 1"/>
          <p:cNvSpPr/>
          <p:nvPr/>
        </p:nvSpPr>
        <p:spPr>
          <a:xfrm>
            <a:off x="6858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C3- </a:t>
            </a:r>
            <a:r>
              <a:rPr lang="en-US" dirty="0"/>
              <a:t>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Montreal</a:t>
            </a:r>
            <a:endParaRPr lang="en-US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#3 $100 Question</a:t>
            </a:r>
          </a:p>
        </p:txBody>
      </p:sp>
      <p:sp>
        <p:nvSpPr>
          <p:cNvPr id="54280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381000" y="4572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381000" y="4572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C3- 100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95600" y="2971800"/>
            <a:ext cx="35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Case Study</a:t>
            </a:r>
            <a:endParaRPr lang="en-C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9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981200"/>
            <a:ext cx="7772400" cy="1143000"/>
          </a:xfrm>
        </p:spPr>
        <p:txBody>
          <a:bodyPr/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What are three factors that influence perception</a:t>
            </a:r>
            <a:endParaRPr lang="en-US" sz="7200" dirty="0"/>
          </a:p>
        </p:txBody>
      </p:sp>
      <p:sp>
        <p:nvSpPr>
          <p:cNvPr id="3" name="Rectangle 2"/>
          <p:cNvSpPr/>
          <p:nvPr/>
        </p:nvSpPr>
        <p:spPr>
          <a:xfrm>
            <a:off x="685800" y="9144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C3- 200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#3 $200 Question</a:t>
            </a:r>
          </a:p>
        </p:txBody>
      </p:sp>
      <p:sp>
        <p:nvSpPr>
          <p:cNvPr id="23552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47700" y="3810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" name="Rectangle 2"/>
          <p:cNvSpPr/>
          <p:nvPr/>
        </p:nvSpPr>
        <p:spPr>
          <a:xfrm>
            <a:off x="497132" y="1676400"/>
            <a:ext cx="8646868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Object</a:t>
            </a:r>
          </a:p>
          <a:p>
            <a:pPr algn="ctr"/>
            <a:endParaRPr lang="en-CA" sz="4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Surroundings or background</a:t>
            </a:r>
          </a:p>
          <a:p>
            <a:pPr algn="ctr"/>
            <a:endParaRPr lang="en-CA" sz="4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Feelings of person  who is perceiving</a:t>
            </a:r>
            <a:endParaRPr lang="en-CA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5800" y="5334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C3- 200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6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819400"/>
            <a:ext cx="7772400" cy="1143000"/>
          </a:xfrm>
        </p:spPr>
        <p:txBody>
          <a:bodyPr/>
          <a:lstStyle/>
          <a:p>
            <a:r>
              <a:rPr lang="en-US" sz="6000" dirty="0" smtClean="0"/>
              <a:t>Name and explain three different family types</a:t>
            </a:r>
            <a:endParaRPr lang="en-US" sz="6000" dirty="0"/>
          </a:p>
        </p:txBody>
      </p:sp>
      <p:sp>
        <p:nvSpPr>
          <p:cNvPr id="2" name="Rectangle 1"/>
          <p:cNvSpPr/>
          <p:nvPr/>
        </p:nvSpPr>
        <p:spPr>
          <a:xfrm>
            <a:off x="609600" y="9144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C3- 300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#3 $400 Question</a:t>
            </a:r>
          </a:p>
        </p:txBody>
      </p:sp>
      <p:sp>
        <p:nvSpPr>
          <p:cNvPr id="23757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33400" y="4572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685800" y="609600"/>
            <a:ext cx="75438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4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5334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C3- 300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1295400"/>
            <a:ext cx="7701873" cy="52629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Nuclear-  2 parents and unmarried children</a:t>
            </a:r>
          </a:p>
          <a:p>
            <a:pPr algn="ctr"/>
            <a:endParaRPr lang="en-CA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Extended- relatives in addition to parents and</a:t>
            </a:r>
            <a:b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unmarried children</a:t>
            </a:r>
          </a:p>
          <a:p>
            <a:pPr algn="ctr"/>
            <a:endParaRPr lang="en-CA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Blended- parents with one or more children from</a:t>
            </a:r>
            <a:b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previous marriages or unions</a:t>
            </a:r>
          </a:p>
          <a:p>
            <a:pPr algn="ctr"/>
            <a:endParaRPr lang="en-CA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Childless Family- Couple with no children</a:t>
            </a:r>
          </a:p>
          <a:p>
            <a:pPr algn="ctr"/>
            <a:endParaRPr lang="en-CA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Single Parent</a:t>
            </a:r>
            <a:b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C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Common-Law</a:t>
            </a:r>
            <a:endParaRPr lang="en-CA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7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895600"/>
            <a:ext cx="7772400" cy="1143000"/>
          </a:xfrm>
        </p:spPr>
        <p:txBody>
          <a:bodyPr/>
          <a:lstStyle/>
          <a:p>
            <a:r>
              <a:rPr lang="en-US" sz="7200" dirty="0" smtClean="0"/>
              <a:t>Name and explain the three different styles of leadership</a:t>
            </a:r>
            <a:endParaRPr lang="en-US" sz="7200" dirty="0"/>
          </a:p>
        </p:txBody>
      </p:sp>
      <p:sp>
        <p:nvSpPr>
          <p:cNvPr id="2" name="Rectangle 1"/>
          <p:cNvSpPr/>
          <p:nvPr/>
        </p:nvSpPr>
        <p:spPr>
          <a:xfrm>
            <a:off x="6096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C3- 400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#3 $500 Question</a:t>
            </a:r>
          </a:p>
        </p:txBody>
      </p:sp>
      <p:sp>
        <p:nvSpPr>
          <p:cNvPr id="23859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CA" sz="6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762000"/>
            <a:ext cx="77724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sz="32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7620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C3- 400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981200"/>
            <a:ext cx="7315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Authoritarian</a:t>
            </a:r>
          </a:p>
          <a:p>
            <a:endParaRPr lang="en-US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Democratic</a:t>
            </a:r>
          </a:p>
          <a:p>
            <a:endParaRPr lang="en-US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Laissez- Faire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1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124200"/>
            <a:ext cx="7848600" cy="1143000"/>
          </a:xfrm>
        </p:spPr>
        <p:txBody>
          <a:bodyPr/>
          <a:lstStyle/>
          <a:p>
            <a:r>
              <a:rPr lang="en-US" sz="6600" dirty="0" smtClean="0"/>
              <a:t>Name and explain the stages of the family cycle (7)</a:t>
            </a:r>
            <a:endParaRPr lang="en-US" sz="6600" dirty="0"/>
          </a:p>
        </p:txBody>
      </p:sp>
      <p:sp>
        <p:nvSpPr>
          <p:cNvPr id="2" name="Rectangle 1"/>
          <p:cNvSpPr/>
          <p:nvPr/>
        </p:nvSpPr>
        <p:spPr>
          <a:xfrm>
            <a:off x="6096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C3- 500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#3 $300 Question</a:t>
            </a:r>
          </a:p>
        </p:txBody>
      </p:sp>
      <p:sp>
        <p:nvSpPr>
          <p:cNvPr id="23655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479638" y="1993746"/>
            <a:ext cx="18473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115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295400"/>
            <a:ext cx="8020144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Leaving Home: single young adult</a:t>
            </a: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Newly Established Couples</a:t>
            </a: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Families With Young Children</a:t>
            </a: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Families with Teenagers</a:t>
            </a: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Families Launching Young Adults</a:t>
            </a: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Middle Aged Parents</a:t>
            </a: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Families in later life (retired)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C3- 500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z="7200" dirty="0" smtClean="0"/>
              <a:t/>
            </a:r>
            <a:br>
              <a:rPr lang="en-CA" sz="7200" dirty="0" smtClean="0"/>
            </a:br>
            <a:r>
              <a:rPr lang="en-CA" sz="7200" dirty="0" smtClean="0"/>
              <a:t>The scientific study of people on groups is known as</a:t>
            </a:r>
            <a:r>
              <a:rPr lang="en-US" sz="7200" dirty="0" smtClean="0"/>
              <a:t>…</a:t>
            </a:r>
            <a:endParaRPr lang="en-US" sz="7200" dirty="0"/>
          </a:p>
        </p:txBody>
      </p:sp>
      <p:sp>
        <p:nvSpPr>
          <p:cNvPr id="2" name="Rectangle 1"/>
          <p:cNvSpPr/>
          <p:nvPr/>
        </p:nvSpPr>
        <p:spPr>
          <a:xfrm>
            <a:off x="685800" y="7620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C4- </a:t>
            </a:r>
            <a:r>
              <a:rPr lang="en-US" dirty="0"/>
              <a:t>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743200"/>
            <a:ext cx="7772400" cy="1143000"/>
          </a:xfrm>
        </p:spPr>
        <p:txBody>
          <a:bodyPr/>
          <a:lstStyle/>
          <a:p>
            <a:r>
              <a:rPr lang="en-US" dirty="0" smtClean="0"/>
              <a:t>Vancouver</a:t>
            </a:r>
            <a:endParaRPr lang="en-US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#4 $100 Question</a:t>
            </a:r>
          </a:p>
        </p:txBody>
      </p:sp>
      <p:sp>
        <p:nvSpPr>
          <p:cNvPr id="23962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609600" y="7620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C4- 100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24200" y="3048000"/>
            <a:ext cx="29932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Sociology</a:t>
            </a:r>
            <a:endParaRPr lang="en-C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What two conclusions were made from the Asch experiment (conformity)</a:t>
            </a:r>
            <a:endParaRPr lang="en-US" sz="7200" dirty="0"/>
          </a:p>
        </p:txBody>
      </p:sp>
      <p:sp>
        <p:nvSpPr>
          <p:cNvPr id="2" name="Rectangle 1"/>
          <p:cNvSpPr/>
          <p:nvPr/>
        </p:nvSpPr>
        <p:spPr>
          <a:xfrm>
            <a:off x="6096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C4- 200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#4 $200 Question</a:t>
            </a:r>
          </a:p>
        </p:txBody>
      </p:sp>
      <p:sp>
        <p:nvSpPr>
          <p:cNvPr id="24064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86685" y="54868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609600" y="7620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C4- 200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813024" y="2132856"/>
            <a:ext cx="755880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Size of Group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Difficulty of task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Private Answers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Status of people in group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Name and explain three types of child abuse</a:t>
            </a:r>
            <a:endParaRPr lang="en-US" sz="7200" dirty="0"/>
          </a:p>
        </p:txBody>
      </p:sp>
      <p:sp>
        <p:nvSpPr>
          <p:cNvPr id="2" name="Rectangle 1"/>
          <p:cNvSpPr/>
          <p:nvPr/>
        </p:nvSpPr>
        <p:spPr>
          <a:xfrm>
            <a:off x="6858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C4- 300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7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#4 $300 Question</a:t>
            </a:r>
          </a:p>
        </p:txBody>
      </p:sp>
      <p:sp>
        <p:nvSpPr>
          <p:cNvPr id="24167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762000" y="2057400"/>
            <a:ext cx="7696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Physical</a:t>
            </a: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Emotional</a:t>
            </a: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Sexual</a:t>
            </a: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abandonment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C4- 300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What is systemic discrimination and how was this supported in Canada and South Africa</a:t>
            </a:r>
            <a:endParaRPr lang="en-US" sz="6000" dirty="0"/>
          </a:p>
        </p:txBody>
      </p:sp>
      <p:sp>
        <p:nvSpPr>
          <p:cNvPr id="2" name="Rectangle 1"/>
          <p:cNvSpPr/>
          <p:nvPr/>
        </p:nvSpPr>
        <p:spPr>
          <a:xfrm>
            <a:off x="6858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C4- 400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#4 $400 Question</a:t>
            </a:r>
          </a:p>
        </p:txBody>
      </p:sp>
      <p:sp>
        <p:nvSpPr>
          <p:cNvPr id="24269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71628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609600" y="7620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09600" y="7620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C4- 400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07364" y="1177498"/>
            <a:ext cx="68032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Form of discrimination supported by laws in a country</a:t>
            </a:r>
          </a:p>
          <a:p>
            <a:endParaRPr lang="en-CA" dirty="0"/>
          </a:p>
          <a:p>
            <a:r>
              <a:rPr lang="en-CA" dirty="0" smtClean="0"/>
              <a:t>CANADA- African-American Children not allowed to attend school</a:t>
            </a:r>
          </a:p>
          <a:p>
            <a:r>
              <a:rPr lang="en-CA" dirty="0"/>
              <a:t>	</a:t>
            </a:r>
            <a:r>
              <a:rPr lang="en-CA" dirty="0" smtClean="0"/>
              <a:t>Chinese Immigrant head tax</a:t>
            </a:r>
          </a:p>
          <a:p>
            <a:r>
              <a:rPr lang="en-CA" dirty="0"/>
              <a:t>	</a:t>
            </a:r>
            <a:r>
              <a:rPr lang="en-CA" dirty="0" smtClean="0"/>
              <a:t>Women not allowed to vote until 1940’s</a:t>
            </a:r>
          </a:p>
          <a:p>
            <a:endParaRPr lang="en-CA" dirty="0"/>
          </a:p>
          <a:p>
            <a:r>
              <a:rPr lang="en-CA" dirty="0" smtClean="0"/>
              <a:t>SOUTH AFRICA- people treated differently based on skin color</a:t>
            </a:r>
          </a:p>
          <a:p>
            <a:r>
              <a:rPr lang="en-CA" dirty="0" smtClean="0"/>
              <a:t>	If you weren’t white, you had to live in certain areas, use certain facilities, and did not receive equal pay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000" dirty="0" smtClean="0"/>
              <a:t>Explain how societies function to meet human  needs based on 5 different types of institutions</a:t>
            </a: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6096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C4- 500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#4 $500 Question</a:t>
            </a:r>
          </a:p>
        </p:txBody>
      </p:sp>
      <p:sp>
        <p:nvSpPr>
          <p:cNvPr id="24371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" name="Rectangle 2"/>
          <p:cNvSpPr/>
          <p:nvPr/>
        </p:nvSpPr>
        <p:spPr>
          <a:xfrm>
            <a:off x="685800" y="762000"/>
            <a:ext cx="8077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Need #1- providing and distributing goods such as food, shelter, clothing</a:t>
            </a:r>
          </a:p>
          <a:p>
            <a:pPr algn="ctr"/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(Economic System- Supermarket, clothing stores)</a:t>
            </a:r>
          </a:p>
          <a:p>
            <a:pPr algn="ctr"/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Need #2- transmitting and developing culture and knowledge (Education system- schools, newspaper)</a:t>
            </a:r>
          </a:p>
          <a:p>
            <a:pPr algn="ctr"/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Need #3- social decisions dealing with other countries and enforcing laws (political system- police, courts, gov’t)</a:t>
            </a:r>
          </a:p>
          <a:p>
            <a:pPr algn="ctr"/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Need #4- answering ethical questions (religious system- church, mosques)</a:t>
            </a:r>
          </a:p>
          <a:p>
            <a:pPr algn="ctr"/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Need #5- Reproduction and child care (Family system- daycare, hospitals)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C4- 500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800" dirty="0" smtClean="0"/>
              <a:t>Determining how one factor is related to another is known as ….</a:t>
            </a:r>
            <a:endParaRPr lang="en-US" sz="4800" dirty="0"/>
          </a:p>
        </p:txBody>
      </p:sp>
      <p:sp>
        <p:nvSpPr>
          <p:cNvPr id="2" name="Rectangle 1"/>
          <p:cNvSpPr/>
          <p:nvPr/>
        </p:nvSpPr>
        <p:spPr>
          <a:xfrm>
            <a:off x="6858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C5- </a:t>
            </a:r>
            <a:r>
              <a:rPr lang="en-US" dirty="0"/>
              <a:t>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Edmonton</a:t>
            </a:r>
            <a:endParaRPr lang="en-US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#5 $100 Question</a:t>
            </a:r>
          </a:p>
        </p:txBody>
      </p:sp>
      <p:sp>
        <p:nvSpPr>
          <p:cNvPr id="24474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52454" y="70104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609600" y="2362200"/>
            <a:ext cx="82890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An Experiment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7620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C5- 100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An egalitarian society is a society in which everyone can be treated equal, regardless of…. (2)</a:t>
            </a:r>
            <a:endParaRPr lang="en-US" sz="6000" dirty="0"/>
          </a:p>
        </p:txBody>
      </p:sp>
      <p:sp>
        <p:nvSpPr>
          <p:cNvPr id="2" name="Rectangle 1"/>
          <p:cNvSpPr/>
          <p:nvPr/>
        </p:nvSpPr>
        <p:spPr>
          <a:xfrm>
            <a:off x="6858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C5- 200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#5 $200 Question</a:t>
            </a:r>
          </a:p>
        </p:txBody>
      </p:sp>
      <p:sp>
        <p:nvSpPr>
          <p:cNvPr id="24576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600200" y="762000"/>
            <a:ext cx="6366647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Age</a:t>
            </a:r>
          </a:p>
          <a:p>
            <a:pPr algn="ctr"/>
            <a:r>
              <a:rPr lang="en-US" sz="7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Religion</a:t>
            </a:r>
          </a:p>
          <a:p>
            <a:pPr algn="ctr"/>
            <a:r>
              <a:rPr lang="en-US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Ethnicity</a:t>
            </a:r>
          </a:p>
          <a:p>
            <a:pPr algn="ctr"/>
            <a:r>
              <a:rPr lang="en-US" sz="7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Gender, </a:t>
            </a:r>
            <a:br>
              <a:rPr lang="en-US" sz="7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7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Physical Ability</a:t>
            </a:r>
            <a:endParaRPr lang="en-US" sz="7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C5- 200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Name three characteristics of a primary group</a:t>
            </a:r>
            <a:endParaRPr lang="en-US" sz="6000" dirty="0"/>
          </a:p>
        </p:txBody>
      </p:sp>
      <p:sp>
        <p:nvSpPr>
          <p:cNvPr id="2" name="Rectangle 1"/>
          <p:cNvSpPr/>
          <p:nvPr/>
        </p:nvSpPr>
        <p:spPr>
          <a:xfrm>
            <a:off x="609600" y="7620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C5- 300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#5 $300 Question</a:t>
            </a:r>
          </a:p>
        </p:txBody>
      </p:sp>
      <p:sp>
        <p:nvSpPr>
          <p:cNvPr id="24679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33400" y="6096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533400" y="6096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C5- 300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49204" y="1843206"/>
            <a:ext cx="5969391" cy="33239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Personal relationships</a:t>
            </a:r>
          </a:p>
          <a:p>
            <a:pPr algn="ctr"/>
            <a:endParaRPr lang="en-US" sz="3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Long Term Relationships</a:t>
            </a:r>
          </a:p>
          <a:p>
            <a:pPr algn="ctr"/>
            <a:endParaRPr lang="en-US" sz="3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Interested in the person as a whole\</a:t>
            </a:r>
          </a:p>
          <a:p>
            <a:pPr algn="ctr"/>
            <a:endParaRPr lang="en-US" sz="3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Usually face to face communication</a:t>
            </a:r>
            <a:endParaRPr lang="en-US" sz="3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119811" name="CHIM23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1198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9811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3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Explain how Mr. Bernie would use the SSIM to go about buying a new laptop after his blew up</a:t>
            </a:r>
            <a:endParaRPr lang="en-US" sz="6000" dirty="0"/>
          </a:p>
        </p:txBody>
      </p:sp>
      <p:sp>
        <p:nvSpPr>
          <p:cNvPr id="2" name="Rectangle 1"/>
          <p:cNvSpPr/>
          <p:nvPr/>
        </p:nvSpPr>
        <p:spPr>
          <a:xfrm>
            <a:off x="685800" y="7620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C5- 400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#5 $400 Question</a:t>
            </a:r>
          </a:p>
        </p:txBody>
      </p:sp>
      <p:sp>
        <p:nvSpPr>
          <p:cNvPr id="24781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4572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685800" y="838200"/>
            <a:ext cx="7696200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Problem or Question: Laptop blew up, need a new one</a:t>
            </a:r>
          </a:p>
          <a:p>
            <a:pPr algn="ctr"/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Hypothesis: Mac is the best laptop to buy</a:t>
            </a:r>
          </a:p>
          <a:p>
            <a:pPr algn="ctr"/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Data Collection: go to different stores and look at different types of laptops</a:t>
            </a:r>
          </a:p>
          <a:p>
            <a:pPr algn="ctr"/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Data Analysis: Look over features, prices from stores and compare them</a:t>
            </a:r>
          </a:p>
          <a:p>
            <a:pPr algn="ctr"/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Conclusion: Mac is the best laptop</a:t>
            </a:r>
          </a:p>
          <a:p>
            <a:pPr algn="ctr"/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457200"/>
            <a:ext cx="259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C5- 400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400" dirty="0" smtClean="0"/>
              <a:t>Wha</a:t>
            </a:r>
            <a:r>
              <a:rPr lang="en-US" sz="4400" dirty="0" smtClean="0"/>
              <a:t>t is assimilation and multiculturalism?  What is one pro and one con to each </a:t>
            </a:r>
            <a:endParaRPr lang="en-US" sz="4400" dirty="0"/>
          </a:p>
        </p:txBody>
      </p:sp>
      <p:sp>
        <p:nvSpPr>
          <p:cNvPr id="2" name="Rectangle 1"/>
          <p:cNvSpPr/>
          <p:nvPr/>
        </p:nvSpPr>
        <p:spPr>
          <a:xfrm>
            <a:off x="685800" y="9144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C5- 500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#5 $500 Question</a:t>
            </a:r>
          </a:p>
        </p:txBody>
      </p:sp>
      <p:sp>
        <p:nvSpPr>
          <p:cNvPr id="24883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33400" y="6096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685800" y="1371600"/>
            <a:ext cx="7772400" cy="58785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Assimilation- adopt the policies of the dominant society</a:t>
            </a: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PRO-  Strong national identity</a:t>
            </a: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CON- Loss of Heritage, and customs</a:t>
            </a:r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Multiculturalism- encourage others to retain their own ways</a:t>
            </a:r>
          </a:p>
          <a:p>
            <a:pPr algn="ctr"/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PRO- Everybody benefits from new ideas</a:t>
            </a:r>
            <a:b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more tolerant of other cultures</a:t>
            </a:r>
          </a:p>
          <a:p>
            <a:pPr algn="ctr"/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CON- Weakened sense of national identity</a:t>
            </a:r>
          </a:p>
          <a:p>
            <a:pPr algn="ctr"/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Isolates people from the rest of society</a:t>
            </a:r>
          </a:p>
          <a:p>
            <a:pPr algn="ctr"/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6096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C5- 500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Regina</a:t>
            </a:r>
            <a:endParaRPr lang="en-US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When a researcher needs detailed information from a few people and is looking for explanations or descriptions</a:t>
            </a:r>
            <a:endParaRPr lang="en-US" sz="6000" dirty="0"/>
          </a:p>
        </p:txBody>
      </p:sp>
      <p:sp>
        <p:nvSpPr>
          <p:cNvPr id="2" name="Rectangle 1"/>
          <p:cNvSpPr/>
          <p:nvPr/>
        </p:nvSpPr>
        <p:spPr>
          <a:xfrm>
            <a:off x="685800" y="9144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C6- </a:t>
            </a:r>
            <a:r>
              <a:rPr lang="en-US" dirty="0"/>
              <a:t>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#6 $100 Question</a:t>
            </a:r>
          </a:p>
        </p:txBody>
      </p:sp>
      <p:sp>
        <p:nvSpPr>
          <p:cNvPr id="25088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057400" y="2667000"/>
            <a:ext cx="52443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Interview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C6- 100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What is battered woman syndrome?</a:t>
            </a:r>
            <a:endParaRPr lang="en-US" sz="7200" dirty="0"/>
          </a:p>
        </p:txBody>
      </p:sp>
      <p:sp>
        <p:nvSpPr>
          <p:cNvPr id="2" name="Rectangle 1"/>
          <p:cNvSpPr/>
          <p:nvPr/>
        </p:nvSpPr>
        <p:spPr>
          <a:xfrm>
            <a:off x="6096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C6- 200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1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#6 $200 Question</a:t>
            </a:r>
          </a:p>
        </p:txBody>
      </p:sp>
      <p:sp>
        <p:nvSpPr>
          <p:cNvPr id="25191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-21904" y="1828800"/>
            <a:ext cx="906748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Abused spouses become anxious and fearful.</a:t>
            </a:r>
            <a:b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They develop emotional disorders and a </a:t>
            </a:r>
            <a:b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pattern of learned helplessness</a:t>
            </a:r>
          </a:p>
          <a:p>
            <a:pPr algn="ctr"/>
            <a:r>
              <a:rPr lang="en-CA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Used as a defence in court for women who commit </a:t>
            </a:r>
            <a:br>
              <a:rPr lang="en-CA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CA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extreme acts because they view these acts</a:t>
            </a:r>
          </a:p>
          <a:p>
            <a:pPr algn="ctr"/>
            <a: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their only option</a:t>
            </a:r>
            <a:endParaRPr lang="en-CA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7620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C6- 200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600" dirty="0" smtClean="0"/>
              <a:t>What are three side effects of divorce?</a:t>
            </a:r>
            <a:endParaRPr lang="en-US" sz="6600" dirty="0"/>
          </a:p>
        </p:txBody>
      </p:sp>
      <p:sp>
        <p:nvSpPr>
          <p:cNvPr id="2" name="Rectangle 1"/>
          <p:cNvSpPr/>
          <p:nvPr/>
        </p:nvSpPr>
        <p:spPr>
          <a:xfrm>
            <a:off x="6096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C6- 300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#6 $300 Question</a:t>
            </a:r>
          </a:p>
        </p:txBody>
      </p:sp>
      <p:sp>
        <p:nvSpPr>
          <p:cNvPr id="25293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129671" y="1295400"/>
            <a:ext cx="8707384" cy="58477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Strong emotional impact on all </a:t>
            </a:r>
            <a:r>
              <a:rPr lang="en-CA" sz="32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partie</a:t>
            </a:r>
            <a:endParaRPr lang="en-CA" sz="32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CA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Girls can be reluctant to form close relationships</a:t>
            </a:r>
          </a:p>
          <a:p>
            <a:pPr algn="ctr"/>
            <a:endParaRPr lang="en-CA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Parent conflict</a:t>
            </a:r>
          </a:p>
          <a:p>
            <a:pPr algn="ctr"/>
            <a:endParaRPr lang="en-CA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Boys miss their fathers and more conflicts</a:t>
            </a:r>
            <a:b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their mothers</a:t>
            </a:r>
          </a:p>
          <a:p>
            <a:pPr algn="ctr"/>
            <a:endParaRPr lang="en-CA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CA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Depression</a:t>
            </a:r>
          </a:p>
          <a:p>
            <a:pPr algn="ctr"/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6858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C6- 300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0" dirty="0" smtClean="0"/>
              <a:t>List and describe the three steps to data analysis</a:t>
            </a:r>
            <a:endParaRPr lang="en-US" sz="8000" dirty="0"/>
          </a:p>
        </p:txBody>
      </p:sp>
      <p:sp>
        <p:nvSpPr>
          <p:cNvPr id="3" name="Rectangle 2"/>
          <p:cNvSpPr/>
          <p:nvPr/>
        </p:nvSpPr>
        <p:spPr>
          <a:xfrm>
            <a:off x="533400" y="7620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C6- 400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#6 $400 Question</a:t>
            </a:r>
          </a:p>
        </p:txBody>
      </p:sp>
      <p:sp>
        <p:nvSpPr>
          <p:cNvPr id="25395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25125" y="1447800"/>
            <a:ext cx="8261236" cy="523220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Separate into relevant and irrelevant</a:t>
            </a:r>
          </a:p>
          <a:p>
            <a:pPr algn="ctr"/>
            <a:endParaRPr lang="en-CA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CA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Organize in a way that is clear</a:t>
            </a:r>
          </a:p>
          <a:p>
            <a:pPr algn="ctr"/>
            <a:endParaRPr lang="en-CA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CA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Analyze how it supports or does not</a:t>
            </a:r>
            <a:br>
              <a:rPr lang="en-CA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CA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support your hypothesis</a:t>
            </a:r>
          </a:p>
          <a:p>
            <a:pPr algn="ctr"/>
            <a:endParaRPr lang="en-CA" sz="4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7620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C6- 400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819400"/>
            <a:ext cx="7772400" cy="1143000"/>
          </a:xfrm>
        </p:spPr>
        <p:txBody>
          <a:bodyPr/>
          <a:lstStyle/>
          <a:p>
            <a:r>
              <a:rPr lang="en-US" sz="5400" dirty="0" smtClean="0"/>
              <a:t>Create an experiment to show operant conditioning?</a:t>
            </a:r>
            <a:endParaRPr lang="en-US" sz="5400" dirty="0"/>
          </a:p>
        </p:txBody>
      </p:sp>
      <p:sp>
        <p:nvSpPr>
          <p:cNvPr id="3" name="Rectangle 2"/>
          <p:cNvSpPr/>
          <p:nvPr/>
        </p:nvSpPr>
        <p:spPr>
          <a:xfrm>
            <a:off x="609600" y="8382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C6- 500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#6 $500 Question</a:t>
            </a:r>
          </a:p>
        </p:txBody>
      </p:sp>
      <p:sp>
        <p:nvSpPr>
          <p:cNvPr id="25498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479668" y="2967335"/>
            <a:ext cx="184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838200"/>
            <a:ext cx="11977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C6- 500</a:t>
            </a:r>
          </a:p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23919" y="1988840"/>
            <a:ext cx="729616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Positive and negative</a:t>
            </a:r>
            <a:b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reinforcement</a:t>
            </a:r>
          </a:p>
          <a:p>
            <a:pPr algn="ctr"/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To make person/animal </a:t>
            </a:r>
            <a:b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repeat an action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Pembroke</a:t>
            </a:r>
            <a:endParaRPr lang="en-US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018" name="FADE39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2019" name="Comment 3"/>
          <p:cNvSpPr>
            <a:spLocks noChangeArrowheads="1"/>
          </p:cNvSpPr>
          <p:nvPr/>
        </p:nvSpPr>
        <p:spPr bwMode="auto">
          <a:xfrm>
            <a:off x="1219200" y="6019800"/>
            <a:ext cx="1828800" cy="406400"/>
          </a:xfrm>
          <a:prstGeom prst="rect">
            <a:avLst/>
          </a:prstGeom>
          <a:solidFill>
            <a:srgbClr val="FCFF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Mr. Brazeau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964" y="457200"/>
            <a:ext cx="1550072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1" fill="hold"/>
                                        <p:tgtEl>
                                          <p:spTgt spid="3420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2018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Final</a:t>
            </a:r>
          </a:p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Jeopardy!!</a:t>
            </a:r>
          </a:p>
        </p:txBody>
      </p:sp>
      <p:pic>
        <p:nvPicPr>
          <p:cNvPr id="339971" name="CHIM13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3399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9971"/>
                </p:tgtEl>
              </p:cMediaNode>
            </p:audi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MAKE YOUR WAGER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057400"/>
            <a:ext cx="7772400" cy="1143000"/>
          </a:xfrm>
        </p:spPr>
        <p:txBody>
          <a:bodyPr/>
          <a:lstStyle/>
          <a:p>
            <a:r>
              <a:rPr lang="en-US" sz="6600" smtClean="0"/>
              <a:t>Explain Freud’s </a:t>
            </a:r>
            <a:r>
              <a:rPr lang="en-US" sz="6600" dirty="0" smtClean="0"/>
              <a:t>theory of the mind</a:t>
            </a:r>
            <a:endParaRPr lang="en-US" sz="6600" dirty="0"/>
          </a:p>
        </p:txBody>
      </p:sp>
      <p:pic>
        <p:nvPicPr>
          <p:cNvPr id="2" name="Jeopardy Music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72400" y="5638800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jeop148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60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838200"/>
            <a:ext cx="7772400" cy="3657600"/>
          </a:xfrm>
        </p:spPr>
        <p:txBody>
          <a:bodyPr/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215429" y="838200"/>
            <a:ext cx="8579593" cy="58477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ID- operates at an unconscious level, seeks</a:t>
            </a:r>
            <a:b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pleasure and avoids pain….basic drive of </a:t>
            </a:r>
            <a:b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instincts, only one present at birth</a:t>
            </a:r>
          </a:p>
          <a:p>
            <a:pPr algn="ctr"/>
            <a:endParaRPr lang="en-CA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EGO- reality principle…conscious…decisions</a:t>
            </a:r>
            <a:b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are made, develops and changes over time</a:t>
            </a:r>
          </a:p>
          <a:p>
            <a:pPr algn="ctr"/>
            <a:endParaRPr lang="en-CA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SUPEREGO- Conscience…much derives from</a:t>
            </a:r>
            <a:b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unconscious, also influenced by values (conscious)</a:t>
            </a:r>
            <a:endParaRPr lang="en-CA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CA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CA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78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85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342900"/>
            <a:ext cx="11430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 dirty="0" smtClean="0">
                <a:solidFill>
                  <a:schemeClr val="bg1"/>
                </a:solidFill>
                <a:latin typeface="Times New Roman"/>
                <a:cs typeface="Times New Roman"/>
              </a:rPr>
              <a:t>Ottawa</a:t>
            </a:r>
            <a:endParaRPr lang="en-CA" sz="3600" b="1" kern="1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258" name="Text Box 42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4" action="ppaction://hlinksldjump"/>
              </a:rPr>
              <a:t>$100</a:t>
            </a:r>
            <a:endParaRPr lang="en-US" sz="4000" b="1"/>
          </a:p>
        </p:txBody>
      </p:sp>
      <p:sp>
        <p:nvSpPr>
          <p:cNvPr id="9259" name="Text Box 43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$200</a:t>
            </a:r>
            <a:endParaRPr lang="en-US" sz="4000" b="1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$300</a:t>
            </a:r>
            <a:endParaRPr lang="en-US" sz="4000" b="1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$400</a:t>
            </a:r>
            <a:endParaRPr lang="en-US" sz="4000" b="1"/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8" action="ppaction://hlinksldjump"/>
              </a:rPr>
              <a:t>$500</a:t>
            </a:r>
            <a:endParaRPr lang="en-US" sz="4000" b="1" dirty="0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$200</a:t>
            </a:r>
            <a:endParaRPr lang="en-US" sz="4000" b="1"/>
          </a:p>
        </p:txBody>
      </p:sp>
      <p:sp>
        <p:nvSpPr>
          <p:cNvPr id="9263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$100</a:t>
            </a:r>
            <a:endParaRPr lang="en-US" sz="4000" b="1"/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$300</a:t>
            </a:r>
            <a:endParaRPr lang="en-US" sz="4000" b="1"/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$400</a:t>
            </a:r>
            <a:endParaRPr lang="en-US" sz="4000" b="1"/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$500</a:t>
            </a:r>
            <a:endParaRPr lang="en-US" sz="4000" b="1"/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$100</a:t>
            </a:r>
            <a:endParaRPr lang="en-US" sz="4000" b="1"/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$200</a:t>
            </a:r>
            <a:endParaRPr lang="en-US" sz="4000" b="1"/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$300</a:t>
            </a:r>
            <a:endParaRPr lang="en-US" sz="4000" b="1"/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$400</a:t>
            </a:r>
            <a:endParaRPr lang="en-US" sz="4000" b="1"/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$500</a:t>
            </a:r>
            <a:endParaRPr lang="en-US" sz="4000" b="1"/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$100</a:t>
            </a:r>
            <a:endParaRPr lang="en-US" sz="4000" b="1"/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$200</a:t>
            </a:r>
            <a:endParaRPr lang="en-US" sz="4000" b="1"/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$300</a:t>
            </a:r>
            <a:endParaRPr lang="en-US" sz="4000" b="1"/>
          </a:p>
        </p:txBody>
      </p:sp>
      <p:sp>
        <p:nvSpPr>
          <p:cNvPr id="9277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$400</a:t>
            </a:r>
            <a:endParaRPr lang="en-US" sz="4000" b="1"/>
          </a:p>
        </p:txBody>
      </p:sp>
      <p:sp>
        <p:nvSpPr>
          <p:cNvPr id="9278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$500</a:t>
            </a:r>
            <a:endParaRPr lang="en-US" sz="4000" b="1"/>
          </a:p>
        </p:txBody>
      </p:sp>
      <p:sp>
        <p:nvSpPr>
          <p:cNvPr id="9279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$100</a:t>
            </a:r>
            <a:endParaRPr lang="en-US" sz="4000" b="1"/>
          </a:p>
        </p:txBody>
      </p:sp>
      <p:sp>
        <p:nvSpPr>
          <p:cNvPr id="9280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$200</a:t>
            </a:r>
            <a:endParaRPr lang="en-US" sz="4000" b="1"/>
          </a:p>
        </p:txBody>
      </p:sp>
      <p:sp>
        <p:nvSpPr>
          <p:cNvPr id="9281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$300</a:t>
            </a:r>
            <a:endParaRPr lang="en-US" sz="4000" b="1"/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$400</a:t>
            </a:r>
            <a:endParaRPr lang="en-US" sz="4000" b="1"/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$500</a:t>
            </a:r>
            <a:endParaRPr lang="en-US" sz="4000" b="1"/>
          </a:p>
        </p:txBody>
      </p:sp>
      <p:sp>
        <p:nvSpPr>
          <p:cNvPr id="9285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$100</a:t>
            </a:r>
            <a:endParaRPr lang="en-US" sz="4000" b="1"/>
          </a:p>
        </p:txBody>
      </p:sp>
      <p:sp>
        <p:nvSpPr>
          <p:cNvPr id="9286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$200</a:t>
            </a:r>
            <a:endParaRPr lang="en-US" sz="4000" b="1"/>
          </a:p>
        </p:txBody>
      </p:sp>
      <p:sp>
        <p:nvSpPr>
          <p:cNvPr id="9287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$300</a:t>
            </a:r>
            <a:endParaRPr lang="en-US" sz="4000" b="1"/>
          </a:p>
        </p:txBody>
      </p:sp>
      <p:sp>
        <p:nvSpPr>
          <p:cNvPr id="9288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$400</a:t>
            </a:r>
            <a:endParaRPr lang="en-US" sz="4000" b="1"/>
          </a:p>
        </p:txBody>
      </p:sp>
      <p:sp>
        <p:nvSpPr>
          <p:cNvPr id="9289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$500</a:t>
            </a:r>
            <a:endParaRPr lang="en-US" sz="4000" b="1"/>
          </a:p>
        </p:txBody>
      </p:sp>
      <p:sp>
        <p:nvSpPr>
          <p:cNvPr id="9290" name="AutoShape 74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9291" name="WordArt 75"/>
          <p:cNvSpPr>
            <a:spLocks noChangeArrowheads="1" noChangeShapeType="1" noTextEdit="1"/>
          </p:cNvSpPr>
          <p:nvPr/>
        </p:nvSpPr>
        <p:spPr bwMode="auto">
          <a:xfrm>
            <a:off x="1676400" y="228600"/>
            <a:ext cx="1143000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 dirty="0" smtClean="0">
                <a:solidFill>
                  <a:schemeClr val="bg1"/>
                </a:solidFill>
                <a:latin typeface="Times New Roman"/>
                <a:cs typeface="Times New Roman"/>
              </a:rPr>
              <a:t>Montreal </a:t>
            </a:r>
            <a:endParaRPr lang="en-CA" sz="3600" b="1" kern="1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24200" y="3048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Vancouver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48200" y="381000"/>
            <a:ext cx="148274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A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Edmonton</a:t>
            </a:r>
            <a:endParaRPr lang="en-CA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48400" y="304800"/>
            <a:ext cx="1371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Regina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7543800" y="228600"/>
            <a:ext cx="17536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Pembroke</a:t>
            </a:r>
            <a:endParaRPr lang="en-CA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1875" y="-388022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5400" dirty="0" smtClean="0"/>
              <a:t>The study of human beings as a species and as member of different cultures is known as?</a:t>
            </a:r>
            <a:endParaRPr lang="en-US" sz="5400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8382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C1- 100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5053</TotalTime>
  <Words>1281</Words>
  <Application>Microsoft Office PowerPoint</Application>
  <PresentationFormat>On-screen Show (4:3)</PresentationFormat>
  <Paragraphs>369</Paragraphs>
  <Slides>74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5" baseType="lpstr">
      <vt:lpstr>Default Design</vt:lpstr>
      <vt:lpstr>PowerPoint Presentation</vt:lpstr>
      <vt:lpstr>Ottawa</vt:lpstr>
      <vt:lpstr>Montreal</vt:lpstr>
      <vt:lpstr>Vancouver</vt:lpstr>
      <vt:lpstr>Edmonton</vt:lpstr>
      <vt:lpstr>Regina</vt:lpstr>
      <vt:lpstr>Pembroke</vt:lpstr>
      <vt:lpstr>PowerPoint Presentation</vt:lpstr>
      <vt:lpstr>The study of human beings as a species and as member of different cultures is known as?</vt:lpstr>
      <vt:lpstr>Category #1 $100 Question</vt:lpstr>
      <vt:lpstr>Explain Darwin’s Theory of Evolution</vt:lpstr>
      <vt:lpstr>Category #1 $200 Question</vt:lpstr>
      <vt:lpstr>Explain the difference between nature and nurture and how it deals with culture?</vt:lpstr>
      <vt:lpstr>Category #1 $300 Question</vt:lpstr>
      <vt:lpstr>Name two things we have in common with Primates, and two things that are different between humans and primates?</vt:lpstr>
      <vt:lpstr>Category #1 $500 Question</vt:lpstr>
      <vt:lpstr>Name and explain all five research methods?</vt:lpstr>
      <vt:lpstr>Category #1 $400 Question</vt:lpstr>
      <vt:lpstr>The study of human mental processes and behaviour is called…</vt:lpstr>
      <vt:lpstr>Category #2 $100 Question</vt:lpstr>
      <vt:lpstr>Who is the difference between a horticultural society and an agricultural society?</vt:lpstr>
      <vt:lpstr>Category #2 $200 Question</vt:lpstr>
      <vt:lpstr>Name three side effects of lack of sleep</vt:lpstr>
      <vt:lpstr>Category #2 $300 Question</vt:lpstr>
      <vt:lpstr>Name and explain the three types of memory </vt:lpstr>
      <vt:lpstr>Category #2 $400 Question</vt:lpstr>
      <vt:lpstr>Name and describe 5 of the 6 branches of psychology</vt:lpstr>
      <vt:lpstr>Category #2 $500 Question</vt:lpstr>
      <vt:lpstr>The observation of an individual, situation, or a group over a period of time</vt:lpstr>
      <vt:lpstr>Category #3 $100 Question</vt:lpstr>
      <vt:lpstr>  What are three factors that influence perception</vt:lpstr>
      <vt:lpstr>Category #3 $200 Question</vt:lpstr>
      <vt:lpstr>Name and explain three different family types</vt:lpstr>
      <vt:lpstr>Category #3 $400 Question</vt:lpstr>
      <vt:lpstr>Name and explain the three different styles of leadership</vt:lpstr>
      <vt:lpstr>Category #3 $500 Question</vt:lpstr>
      <vt:lpstr>Name and explain the stages of the family cycle (7)</vt:lpstr>
      <vt:lpstr>Category #3 $300 Question</vt:lpstr>
      <vt:lpstr> The scientific study of people on groups is known as…</vt:lpstr>
      <vt:lpstr>Category #4 $100 Question</vt:lpstr>
      <vt:lpstr>What two conclusions were made from the Asch experiment (conformity)</vt:lpstr>
      <vt:lpstr>Category #4 $200 Question</vt:lpstr>
      <vt:lpstr>Name and explain three types of child abuse</vt:lpstr>
      <vt:lpstr>Category #4 $300 Question</vt:lpstr>
      <vt:lpstr>What is systemic discrimination and how was this supported in Canada and South Africa</vt:lpstr>
      <vt:lpstr>Category #4 $400 Question</vt:lpstr>
      <vt:lpstr>Explain how societies function to meet human  needs based on 5 different types of institutions</vt:lpstr>
      <vt:lpstr>Category #4 $500 Question</vt:lpstr>
      <vt:lpstr>Determining how one factor is related to another is known as ….</vt:lpstr>
      <vt:lpstr>Category #5 $100 Question</vt:lpstr>
      <vt:lpstr>An egalitarian society is a society in which everyone can be treated equal, regardless of…. (2)</vt:lpstr>
      <vt:lpstr>Category #5 $200 Question</vt:lpstr>
      <vt:lpstr>Name three characteristics of a primary group</vt:lpstr>
      <vt:lpstr>Category #5 $300 Question</vt:lpstr>
      <vt:lpstr>PowerPoint Presentation</vt:lpstr>
      <vt:lpstr>Explain how Mr. Bernie would use the SSIM to go about buying a new laptop after his blew up</vt:lpstr>
      <vt:lpstr>Category #5 $400 Question</vt:lpstr>
      <vt:lpstr>What is assimilation and multiculturalism?  What is one pro and one con to each </vt:lpstr>
      <vt:lpstr>Category #5 $500 Question</vt:lpstr>
      <vt:lpstr>When a researcher needs detailed information from a few people and is looking for explanations or descriptions</vt:lpstr>
      <vt:lpstr>Category #6 $100 Question</vt:lpstr>
      <vt:lpstr>What is battered woman syndrome?</vt:lpstr>
      <vt:lpstr>Category #6 $200 Question</vt:lpstr>
      <vt:lpstr>What are three side effects of divorce?</vt:lpstr>
      <vt:lpstr>Category #6 $300 Question</vt:lpstr>
      <vt:lpstr>List and describe the three steps to data analysis</vt:lpstr>
      <vt:lpstr>Category #6 $400 Question</vt:lpstr>
      <vt:lpstr>Create an experiment to show operant conditioning?</vt:lpstr>
      <vt:lpstr>Category #6 $500 Question</vt:lpstr>
      <vt:lpstr>PowerPoint Presentation</vt:lpstr>
      <vt:lpstr>PowerPoint Presentation</vt:lpstr>
      <vt:lpstr>MAKE YOUR WAGER</vt:lpstr>
      <vt:lpstr>Explain Freud’s theory of the mind</vt:lpstr>
      <vt:lpstr>  </vt:lpstr>
    </vt:vector>
  </TitlesOfParts>
  <Company>Monta Vista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 Template</dc:title>
  <dc:creator>I-Heng McComb</dc:creator>
  <dc:description>Based on a template created by Matt Hamlyn (Jessamine County Schools) and modified by Tom Duggan (Union County Educational Technology Training Center).</dc:description>
  <cp:lastModifiedBy>Jay</cp:lastModifiedBy>
  <cp:revision>190</cp:revision>
  <dcterms:created xsi:type="dcterms:W3CDTF">2013-06-15T16:46:45Z</dcterms:created>
  <dcterms:modified xsi:type="dcterms:W3CDTF">2013-06-16T08:55:01Z</dcterms:modified>
</cp:coreProperties>
</file>